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305" r:id="rId3"/>
    <p:sldId id="306" r:id="rId4"/>
    <p:sldId id="307" r:id="rId5"/>
    <p:sldId id="308" r:id="rId6"/>
    <p:sldId id="309" r:id="rId7"/>
    <p:sldId id="310" r:id="rId8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00">
          <p15:clr>
            <a:srgbClr val="A4A3A4"/>
          </p15:clr>
        </p15:guide>
        <p15:guide id="2" orient="horz" pos="2839">
          <p15:clr>
            <a:srgbClr val="A4A3A4"/>
          </p15:clr>
        </p15:guide>
        <p15:guide id="3" orient="horz" pos="2699">
          <p15:clr>
            <a:srgbClr val="A4A3A4"/>
          </p15:clr>
        </p15:guide>
        <p15:guide id="4" orient="horz" pos="1080">
          <p15:clr>
            <a:srgbClr val="A4A3A4"/>
          </p15:clr>
        </p15:guide>
        <p15:guide id="5" pos="1642">
          <p15:clr>
            <a:srgbClr val="A4A3A4"/>
          </p15:clr>
        </p15:guide>
        <p15:guide id="6" pos="138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339933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017" autoAdjust="0"/>
  </p:normalViewPr>
  <p:slideViewPr>
    <p:cSldViewPr snapToObjects="1">
      <p:cViewPr varScale="1">
        <p:scale>
          <a:sx n="96" d="100"/>
          <a:sy n="96" d="100"/>
        </p:scale>
        <p:origin x="1236" y="72"/>
      </p:cViewPr>
      <p:guideLst>
        <p:guide orient="horz" pos="900"/>
        <p:guide orient="horz" pos="2839"/>
        <p:guide orient="horz" pos="2699"/>
        <p:guide orient="horz" pos="1080"/>
        <p:guide pos="1642"/>
        <p:guide pos="138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242185-2714-4F5B-AA83-2D2DE51C85A7}" type="datetimeFigureOut">
              <a:rPr lang="nl-NL" smtClean="0"/>
              <a:t>3-11-2015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319EEF-342A-4BE6-84D5-6046AA42D8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9995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319EEF-342A-4BE6-84D5-6046AA42D876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9739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RIMG0197_bew26x11geknip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669"/>
            <a:ext cx="9144000" cy="3868444"/>
          </a:xfrm>
          <a:prstGeom prst="rect">
            <a:avLst/>
          </a:prstGeom>
        </p:spPr>
      </p:pic>
      <p:sp>
        <p:nvSpPr>
          <p:cNvPr id="8" name="Rechthoek 7"/>
          <p:cNvSpPr/>
          <p:nvPr userDrawn="1"/>
        </p:nvSpPr>
        <p:spPr>
          <a:xfrm>
            <a:off x="0" y="3683000"/>
            <a:ext cx="9144000" cy="3175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pic>
        <p:nvPicPr>
          <p:cNvPr id="9" name="Afbeelding 8" descr="SLO_logo_totaa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067" y="867805"/>
            <a:ext cx="1289733" cy="725909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617788" y="1436533"/>
            <a:ext cx="6314545" cy="2348473"/>
          </a:xfrm>
        </p:spPr>
        <p:txBody>
          <a:bodyPr anchor="t" anchorCtr="0">
            <a:normAutofit/>
          </a:bodyPr>
          <a:lstStyle>
            <a:lvl1pPr algn="l">
              <a:defRPr sz="3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2617787" y="4305300"/>
            <a:ext cx="6526212" cy="1217100"/>
          </a:xfrm>
        </p:spPr>
        <p:txBody>
          <a:bodyPr>
            <a:normAutofit/>
          </a:bodyPr>
          <a:lstStyle>
            <a:lvl1pPr marL="0" indent="0" algn="l">
              <a:buNone/>
              <a:defRPr sz="2400" b="1" i="0">
                <a:solidFill>
                  <a:schemeClr val="bg1">
                    <a:lumMod val="65000"/>
                  </a:schemeClr>
                </a:solidFill>
                <a:effectLst/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100E7-94C1-4CF3-AC51-905B07ED3284}" type="datetime1">
              <a:rPr lang="nl-NL" smtClean="0"/>
              <a:t>3-11-2015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www.talentstimuleren.nl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CCCC9-B970-6D4A-A7A8-4C900A203D51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Rechthoek 9"/>
          <p:cNvSpPr/>
          <p:nvPr userDrawn="1"/>
        </p:nvSpPr>
        <p:spPr>
          <a:xfrm>
            <a:off x="2617787" y="3683000"/>
            <a:ext cx="6526212" cy="30398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400" dirty="0"/>
          </a:p>
        </p:txBody>
      </p:sp>
      <p:sp>
        <p:nvSpPr>
          <p:cNvPr id="12" name="Rechthoek 11"/>
          <p:cNvSpPr/>
          <p:nvPr userDrawn="1"/>
        </p:nvSpPr>
        <p:spPr>
          <a:xfrm>
            <a:off x="2439793" y="3658006"/>
            <a:ext cx="5105182" cy="30398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SLO</a:t>
            </a:r>
            <a:r>
              <a:rPr lang="nl-NL" sz="1400" baseline="0" dirty="0" smtClean="0"/>
              <a:t> </a:t>
            </a:r>
            <a:r>
              <a:rPr lang="nl-NL" sz="1200" baseline="0" dirty="0" smtClean="0"/>
              <a:t>●</a:t>
            </a:r>
            <a:r>
              <a:rPr lang="nl-NL" sz="1400" baseline="0" dirty="0" smtClean="0"/>
              <a:t> nationaal expertisecentrum leerplanontwikkeling</a:t>
            </a:r>
            <a:endParaRPr lang="nl-NL" sz="1400" dirty="0"/>
          </a:p>
        </p:txBody>
      </p:sp>
      <p:pic>
        <p:nvPicPr>
          <p:cNvPr id="13" name="Afbeelding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5877272"/>
            <a:ext cx="3667125" cy="73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521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BED7D-3E69-4079-8547-29D8DF9FA641}" type="datetime1">
              <a:rPr lang="nl-NL" smtClean="0"/>
              <a:t>3-11-2015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www.talentstimuleren.nl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CCCC9-B970-6D4A-A7A8-4C900A203D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6092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23EF2-507D-4B11-A783-04BEFA0B0220}" type="datetime1">
              <a:rPr lang="nl-NL" smtClean="0"/>
              <a:t>3-11-2015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www.talentstimuleren.nl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CCCC9-B970-6D4A-A7A8-4C900A203D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8616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8E287-7723-4DFB-BD42-1B898B5B18A1}" type="datetime1">
              <a:rPr lang="nl-NL" smtClean="0"/>
              <a:t>3-11-2015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www.talentstimuleren.nl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CCCC9-B970-6D4A-A7A8-4C900A203D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4539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2CA32-269B-47E1-8BA3-D7F9924100F9}" type="datetime1">
              <a:rPr lang="nl-NL" smtClean="0"/>
              <a:t>3-11-2015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www.talentstimuleren.nl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CCCC9-B970-6D4A-A7A8-4C900A203D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9239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2">
                    <a:lumMod val="10000"/>
                  </a:schemeClr>
                </a:solidFill>
              </a:defRPr>
            </a:lvl1pPr>
            <a:lvl2pPr>
              <a:defRPr sz="2400">
                <a:solidFill>
                  <a:schemeClr val="bg2">
                    <a:lumMod val="10000"/>
                  </a:schemeClr>
                </a:solidFill>
              </a:defRPr>
            </a:lvl2pPr>
            <a:lvl3pPr>
              <a:defRPr sz="2000">
                <a:solidFill>
                  <a:schemeClr val="bg2">
                    <a:lumMod val="10000"/>
                  </a:schemeClr>
                </a:solidFill>
              </a:defRPr>
            </a:lvl3pPr>
            <a:lvl4pPr>
              <a:defRPr sz="1800">
                <a:solidFill>
                  <a:schemeClr val="bg2">
                    <a:lumMod val="10000"/>
                  </a:schemeClr>
                </a:solidFill>
              </a:defRPr>
            </a:lvl4pPr>
            <a:lvl5pPr>
              <a:defRPr sz="1800">
                <a:solidFill>
                  <a:schemeClr val="bg2">
                    <a:lumMod val="1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2">
                    <a:lumMod val="10000"/>
                  </a:schemeClr>
                </a:solidFill>
              </a:defRPr>
            </a:lvl1pPr>
            <a:lvl2pPr>
              <a:defRPr sz="2400">
                <a:solidFill>
                  <a:schemeClr val="bg2">
                    <a:lumMod val="10000"/>
                  </a:schemeClr>
                </a:solidFill>
              </a:defRPr>
            </a:lvl2pPr>
            <a:lvl3pPr>
              <a:defRPr sz="2000">
                <a:solidFill>
                  <a:schemeClr val="bg2">
                    <a:lumMod val="10000"/>
                  </a:schemeClr>
                </a:solidFill>
              </a:defRPr>
            </a:lvl3pPr>
            <a:lvl4pPr>
              <a:defRPr sz="1800">
                <a:solidFill>
                  <a:schemeClr val="bg2">
                    <a:lumMod val="10000"/>
                  </a:schemeClr>
                </a:solidFill>
              </a:defRPr>
            </a:lvl4pPr>
            <a:lvl5pPr>
              <a:defRPr sz="1800">
                <a:solidFill>
                  <a:schemeClr val="bg2">
                    <a:lumMod val="1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F16D-97F5-4784-8060-C9491D40C753}" type="datetime1">
              <a:rPr lang="nl-NL" smtClean="0"/>
              <a:t>3-11-2015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www.talentstimuleren.nl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CCCC9-B970-6D4A-A7A8-4C900A203D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5056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0C818-DFD5-4DF5-85E1-D1EF3DF04A65}" type="datetime1">
              <a:rPr lang="nl-NL" smtClean="0"/>
              <a:t>3-11-2015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www.talentstimuleren.nl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CCCC9-B970-6D4A-A7A8-4C900A203D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1582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C0066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45359-EC60-473E-B6BB-AB2D6979C82D}" type="datetime1">
              <a:rPr lang="nl-NL" smtClean="0"/>
              <a:t>3-11-2015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www.talentstimuleren.nl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CCCC9-B970-6D4A-A7A8-4C900A203D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8903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88A7C-F30B-4CEF-AD18-3D3E404C7BB7}" type="datetime1">
              <a:rPr lang="nl-NL" smtClean="0"/>
              <a:t>3-11-2015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www.talentstimuleren.nl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CCCC9-B970-6D4A-A7A8-4C900A203D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6123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4202-E131-45CA-9829-DED80395D3DD}" type="datetime1">
              <a:rPr lang="nl-NL" smtClean="0"/>
              <a:t>3-11-2015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www.talentstimuleren.nl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CCCC9-B970-6D4A-A7A8-4C900A203D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4602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A4485-205C-4B0E-888A-493BAD41FE7E}" type="datetime1">
              <a:rPr lang="nl-NL" smtClean="0"/>
              <a:t>3-11-2015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www.talentstimuleren.nl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CCCC9-B970-6D4A-A7A8-4C900A203D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8992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3435F-C58E-4535-8F53-B4753A54B0FD}" type="datetime1">
              <a:rPr lang="nl-NL" smtClean="0"/>
              <a:t>3-11-2015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www.talentstimuleren.nl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CCCC9-B970-6D4A-A7A8-4C900A203D51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0" y="6126163"/>
            <a:ext cx="9144000" cy="731837"/>
          </a:xfrm>
          <a:prstGeom prst="rect">
            <a:avLst/>
          </a:prstGeom>
          <a:solidFill>
            <a:srgbClr val="CC00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noFill/>
              </a:ln>
            </a:endParaRPr>
          </a:p>
        </p:txBody>
      </p:sp>
      <p:pic>
        <p:nvPicPr>
          <p:cNvPr id="10" name="Afbeelding 9" descr="SLO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6136" y="6270356"/>
            <a:ext cx="557803" cy="359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35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CC006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0" dirty="0">
                <a:solidFill>
                  <a:schemeClr val="bg1">
                    <a:lumMod val="50000"/>
                  </a:schemeClr>
                </a:solidFill>
              </a:rPr>
              <a:t>4 </a:t>
            </a:r>
            <a:r>
              <a:rPr lang="en-US" sz="3200" b="0" dirty="0" err="1" smtClean="0">
                <a:solidFill>
                  <a:schemeClr val="bg1">
                    <a:lumMod val="50000"/>
                  </a:schemeClr>
                </a:solidFill>
              </a:rPr>
              <a:t>Richtlijnen</a:t>
            </a:r>
            <a:r>
              <a:rPr lang="en-US" sz="3200" b="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3200" b="0" dirty="0" err="1" smtClean="0">
                <a:solidFill>
                  <a:schemeClr val="bg1">
                    <a:lumMod val="50000"/>
                  </a:schemeClr>
                </a:solidFill>
              </a:rPr>
              <a:t>ter</a:t>
            </a:r>
            <a:r>
              <a:rPr lang="en-US" sz="3200" b="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3200" b="0" dirty="0" err="1" smtClean="0">
                <a:solidFill>
                  <a:schemeClr val="bg1">
                    <a:lumMod val="50000"/>
                  </a:schemeClr>
                </a:solidFill>
              </a:rPr>
              <a:t>inspiratie</a:t>
            </a:r>
            <a:endParaRPr lang="nl-NL" b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Subtitel 2"/>
          <p:cNvSpPr txBox="1">
            <a:spLocks/>
          </p:cNvSpPr>
          <p:nvPr/>
        </p:nvSpPr>
        <p:spPr>
          <a:xfrm>
            <a:off x="2617787" y="1724025"/>
            <a:ext cx="6356880" cy="15609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1" i="0" kern="1200">
                <a:solidFill>
                  <a:schemeClr val="bg1">
                    <a:lumMod val="65000"/>
                  </a:schemeClr>
                </a:solidFill>
                <a:effectLst/>
                <a:latin typeface="Arial"/>
                <a:ea typeface="+mn-ea"/>
                <a:cs typeface="Arial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4400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Creatief Denken</a:t>
            </a:r>
            <a:endParaRPr lang="nl-NL" sz="4000" dirty="0">
              <a:solidFill>
                <a:schemeClr val="bg1"/>
              </a:solidFill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1560" y="3861048"/>
            <a:ext cx="1296987" cy="201622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276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300" dirty="0" err="1" smtClean="0"/>
              <a:t>Creatief</a:t>
            </a:r>
            <a:r>
              <a:rPr lang="en-US" sz="5300" dirty="0" smtClean="0"/>
              <a:t> </a:t>
            </a:r>
            <a:r>
              <a:rPr lang="en-US" sz="5300" dirty="0" err="1"/>
              <a:t>denken</a:t>
            </a:r>
            <a:r>
              <a:rPr lang="en-US" sz="5300" dirty="0"/>
              <a:t> </a:t>
            </a:r>
            <a:r>
              <a:rPr lang="en-US" sz="5300" dirty="0" smtClean="0"/>
              <a:t/>
            </a:r>
            <a:br>
              <a:rPr lang="en-US" sz="5300" dirty="0" smtClean="0"/>
            </a:br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</a:rPr>
              <a:t>4 </a:t>
            </a:r>
            <a:r>
              <a:rPr lang="en-US" sz="3600" dirty="0" err="1" smtClean="0">
                <a:solidFill>
                  <a:schemeClr val="bg1">
                    <a:lumMod val="50000"/>
                  </a:schemeClr>
                </a:solidFill>
              </a:rPr>
              <a:t>richtlijnen</a:t>
            </a:r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bg1">
                    <a:lumMod val="50000"/>
                  </a:schemeClr>
                </a:solidFill>
              </a:rPr>
              <a:t>ter</a:t>
            </a:r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bg1">
                    <a:lumMod val="50000"/>
                  </a:schemeClr>
                </a:solidFill>
              </a:rPr>
              <a:t>inspiratie</a:t>
            </a:r>
            <a:endParaRPr lang="nl-NL" sz="4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ijdelijke aanduiding voor inhoud 3"/>
          <p:cNvSpPr>
            <a:spLocks noGrp="1"/>
          </p:cNvSpPr>
          <p:nvPr>
            <p:ph idx="1"/>
          </p:nvPr>
        </p:nvSpPr>
        <p:spPr>
          <a:xfrm>
            <a:off x="3923928" y="1600200"/>
            <a:ext cx="5040560" cy="4525963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endParaRPr lang="nl-NL" sz="2400" dirty="0"/>
          </a:p>
          <a:p>
            <a:pPr marL="520964" indent="-520964">
              <a:lnSpc>
                <a:spcPct val="90000"/>
              </a:lnSpc>
              <a:buFontTx/>
              <a:buAutoNum type="arabicPeriod"/>
            </a:pPr>
            <a:r>
              <a:rPr lang="nl-NL" sz="2400" dirty="0" smtClean="0"/>
              <a:t>VEEL IDEEËN</a:t>
            </a:r>
          </a:p>
          <a:p>
            <a:pPr marL="520964" indent="-520964">
              <a:lnSpc>
                <a:spcPct val="90000"/>
              </a:lnSpc>
              <a:buFontTx/>
              <a:buAutoNum type="arabicPeriod"/>
            </a:pPr>
            <a:endParaRPr lang="nl-NL" sz="2400" dirty="0"/>
          </a:p>
          <a:p>
            <a:pPr marL="520964" indent="-520964">
              <a:lnSpc>
                <a:spcPct val="90000"/>
              </a:lnSpc>
              <a:buFontTx/>
              <a:buAutoNum type="arabicPeriod"/>
            </a:pPr>
            <a:r>
              <a:rPr lang="nl-NL" sz="2400" dirty="0" smtClean="0"/>
              <a:t>ONGEBRUIKELIJKE IDEEËN</a:t>
            </a:r>
            <a:endParaRPr lang="nl-NL" sz="2400" dirty="0"/>
          </a:p>
          <a:p>
            <a:pPr marL="520964" indent="-520964">
              <a:lnSpc>
                <a:spcPct val="90000"/>
              </a:lnSpc>
              <a:buFontTx/>
              <a:buAutoNum type="arabicPeriod"/>
            </a:pPr>
            <a:endParaRPr lang="nl-NL" sz="2400" dirty="0" smtClean="0"/>
          </a:p>
          <a:p>
            <a:pPr marL="520964" indent="-520964">
              <a:lnSpc>
                <a:spcPct val="90000"/>
              </a:lnSpc>
              <a:buFontTx/>
              <a:buAutoNum type="arabicPeriod"/>
            </a:pPr>
            <a:r>
              <a:rPr lang="nl-NL" sz="2400" dirty="0" smtClean="0"/>
              <a:t>VERSCHILLENDE IDEEËN</a:t>
            </a:r>
            <a:endParaRPr lang="nl-NL" sz="2400" dirty="0"/>
          </a:p>
          <a:p>
            <a:pPr marL="520964" indent="-520964">
              <a:lnSpc>
                <a:spcPct val="90000"/>
              </a:lnSpc>
              <a:buFontTx/>
              <a:buAutoNum type="arabicPeriod"/>
            </a:pPr>
            <a:endParaRPr lang="nl-NL" sz="2400" dirty="0" smtClean="0"/>
          </a:p>
          <a:p>
            <a:pPr marL="520964" indent="-520964">
              <a:lnSpc>
                <a:spcPct val="90000"/>
              </a:lnSpc>
              <a:buFontTx/>
              <a:buAutoNum type="arabicPeriod"/>
            </a:pPr>
            <a:r>
              <a:rPr lang="nl-NL" sz="2400" dirty="0" smtClean="0"/>
              <a:t>GEDETAILLEERDE IDEEËN</a:t>
            </a:r>
            <a:endParaRPr lang="nl-NL" sz="24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576" y="1600200"/>
            <a:ext cx="2547651" cy="396044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nl-NL" dirty="0" smtClean="0"/>
              <a:t>www.talentstimuleren.nl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3520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1. Ga voor </a:t>
            </a:r>
            <a:br>
              <a:rPr lang="nl-NL" dirty="0" smtClean="0"/>
            </a:br>
            <a:r>
              <a:rPr lang="nl-NL" dirty="0" smtClean="0"/>
              <a:t>VEEL IDEEËN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4834880" cy="4525963"/>
          </a:xfrm>
        </p:spPr>
        <p:txBody>
          <a:bodyPr>
            <a:normAutofit/>
          </a:bodyPr>
          <a:lstStyle/>
          <a:p>
            <a:r>
              <a:rPr lang="nl-NL" sz="2400" dirty="0" smtClean="0"/>
              <a:t>Durf ongeremd te zijn</a:t>
            </a:r>
          </a:p>
          <a:p>
            <a:r>
              <a:rPr lang="nl-NL" sz="2400" dirty="0" smtClean="0"/>
              <a:t>Accepteer ALLE ideeën</a:t>
            </a:r>
          </a:p>
          <a:p>
            <a:r>
              <a:rPr lang="nl-NL" sz="2400" dirty="0" smtClean="0"/>
              <a:t>Oordeel niet </a:t>
            </a:r>
            <a:br>
              <a:rPr lang="nl-NL" sz="2400" dirty="0" smtClean="0"/>
            </a:br>
            <a:r>
              <a:rPr lang="nl-NL" sz="1800" dirty="0" smtClean="0"/>
              <a:t>(laat </a:t>
            </a:r>
            <a:r>
              <a:rPr lang="nl-NL" sz="1800" dirty="0"/>
              <a:t>je niet beperken door </a:t>
            </a:r>
            <a:r>
              <a:rPr lang="nl-NL" sz="1800" dirty="0" smtClean="0"/>
              <a:t>meteen al </a:t>
            </a:r>
            <a:r>
              <a:rPr lang="nl-NL" sz="1800" dirty="0"/>
              <a:t>te kijken of een idee haalbaar is of </a:t>
            </a:r>
            <a:r>
              <a:rPr lang="nl-NL" sz="1800" dirty="0" smtClean="0"/>
              <a:t>niet) </a:t>
            </a:r>
          </a:p>
          <a:p>
            <a:r>
              <a:rPr lang="nl-NL" sz="2400" dirty="0" smtClean="0"/>
              <a:t>Zet door</a:t>
            </a:r>
            <a:br>
              <a:rPr lang="nl-NL" sz="2400" dirty="0" smtClean="0"/>
            </a:br>
            <a:r>
              <a:rPr lang="nl-NL" sz="1800" dirty="0" smtClean="0"/>
              <a:t>(dus </a:t>
            </a:r>
            <a:r>
              <a:rPr lang="nl-NL" sz="1800" dirty="0"/>
              <a:t>ook al kom je op een punt dat je denkt dat je alles wel hebt gegeven wat je in je hebt, probeer door te </a:t>
            </a:r>
            <a:r>
              <a:rPr lang="nl-NL" sz="1800" dirty="0" smtClean="0"/>
              <a:t>gaan!)</a:t>
            </a:r>
          </a:p>
          <a:p>
            <a:pPr marL="0" indent="0">
              <a:buNone/>
            </a:pPr>
            <a:endParaRPr lang="nl-NL" sz="2000" dirty="0" smtClean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www.talentstimuleren.nl</a:t>
            </a:r>
            <a:endParaRPr lang="nl-NL" dirty="0"/>
          </a:p>
        </p:txBody>
      </p:sp>
      <p:pic>
        <p:nvPicPr>
          <p:cNvPr id="11" name="Afbeelding 10" descr="C:\Users\Minka\Dropbox\10 Plaatjes\3 PresenterMediaPlaatjes\Plaatjes op Thema\Denken\1 conference_idea_400_clr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132856"/>
            <a:ext cx="3250704" cy="206036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hthoek 6"/>
          <p:cNvSpPr/>
          <p:nvPr/>
        </p:nvSpPr>
        <p:spPr>
          <a:xfrm>
            <a:off x="1272860" y="5210036"/>
            <a:ext cx="65982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sz="2800" b="1" i="1" dirty="0">
                <a:solidFill>
                  <a:srgbClr val="CC0066"/>
                </a:solidFill>
                <a:latin typeface="Palatino Linotype" panose="02040502050505030304" pitchFamily="18" charset="0"/>
              </a:rPr>
              <a:t>"Kwantiteit zal zorgen voor kwaliteit!"</a:t>
            </a:r>
            <a:endParaRPr lang="nl-NL" sz="2800" b="1" i="1" dirty="0">
              <a:solidFill>
                <a:srgbClr val="CC0066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52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2. Waardeer ook </a:t>
            </a:r>
            <a:br>
              <a:rPr lang="nl-NL" dirty="0" smtClean="0"/>
            </a:br>
            <a:r>
              <a:rPr lang="nl-NL" dirty="0" smtClean="0"/>
              <a:t>ONGEBRUIKELIJKE IDEEËN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199" y="1600200"/>
            <a:ext cx="4587909" cy="4525963"/>
          </a:xfrm>
        </p:spPr>
        <p:txBody>
          <a:bodyPr>
            <a:normAutofit/>
          </a:bodyPr>
          <a:lstStyle/>
          <a:p>
            <a:r>
              <a:rPr lang="nl-NL" sz="2400" dirty="0" smtClean="0"/>
              <a:t>Bedenk originele ideeën die écht anders zijn (out-of-</a:t>
            </a:r>
            <a:r>
              <a:rPr lang="nl-NL" sz="2400" dirty="0" err="1" smtClean="0"/>
              <a:t>the</a:t>
            </a:r>
            <a:r>
              <a:rPr lang="nl-NL" sz="2400" dirty="0" smtClean="0"/>
              <a:t>-box)</a:t>
            </a:r>
          </a:p>
          <a:p>
            <a:endParaRPr lang="nl-NL" sz="2400" dirty="0" smtClean="0"/>
          </a:p>
          <a:p>
            <a:r>
              <a:rPr lang="nl-NL" sz="2400" dirty="0" smtClean="0"/>
              <a:t>Wijs </a:t>
            </a:r>
            <a:r>
              <a:rPr lang="nl-NL" sz="2400" dirty="0"/>
              <a:t>ideeën niet </a:t>
            </a:r>
            <a:r>
              <a:rPr lang="nl-NL" sz="2400" dirty="0" smtClean="0"/>
              <a:t>af, </a:t>
            </a:r>
            <a:r>
              <a:rPr lang="nl-NL" sz="2400" dirty="0"/>
              <a:t>omdat ze gek of vergezocht </a:t>
            </a:r>
            <a:r>
              <a:rPr lang="nl-NL" sz="2400" dirty="0" smtClean="0"/>
              <a:t>lijken</a:t>
            </a:r>
          </a:p>
          <a:p>
            <a:endParaRPr lang="nl-NL" sz="2400" dirty="0"/>
          </a:p>
          <a:p>
            <a:r>
              <a:rPr lang="nl-NL" sz="2400" dirty="0" smtClean="0"/>
              <a:t>Wie </a:t>
            </a:r>
            <a:r>
              <a:rPr lang="nl-NL" sz="2400" dirty="0"/>
              <a:t>weet welke inspiratie je </a:t>
            </a:r>
            <a:r>
              <a:rPr lang="nl-NL" sz="2400" dirty="0" smtClean="0"/>
              <a:t>krijgt </a:t>
            </a:r>
            <a:r>
              <a:rPr lang="nl-NL" sz="2400" dirty="0"/>
              <a:t>van zo’n ‘vreemd’ </a:t>
            </a:r>
            <a:r>
              <a:rPr lang="nl-NL" sz="2400" dirty="0" smtClean="0"/>
              <a:t>idee!</a:t>
            </a:r>
            <a:endParaRPr lang="nl-NL" sz="2400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www.talentstimuleren.nl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5109" y="2204864"/>
            <a:ext cx="3641692" cy="2304256"/>
          </a:xfrm>
          <a:prstGeom prst="rect">
            <a:avLst/>
          </a:prstGeom>
        </p:spPr>
      </p:pic>
      <p:sp>
        <p:nvSpPr>
          <p:cNvPr id="6" name="Rechthoek 5"/>
          <p:cNvSpPr/>
          <p:nvPr/>
        </p:nvSpPr>
        <p:spPr>
          <a:xfrm>
            <a:off x="2832586" y="5210036"/>
            <a:ext cx="34788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sz="2800" b="1" i="1" dirty="0" smtClean="0">
                <a:solidFill>
                  <a:srgbClr val="CC0066"/>
                </a:solidFill>
                <a:latin typeface="Palatino Linotype" panose="02040502050505030304" pitchFamily="18" charset="0"/>
              </a:rPr>
              <a:t>"Laat je inspireren!"</a:t>
            </a:r>
            <a:endParaRPr lang="nl-NL" sz="2800" b="1" i="1" dirty="0">
              <a:solidFill>
                <a:srgbClr val="CC0066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74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3. Ga op zoek naar</a:t>
            </a:r>
            <a:br>
              <a:rPr lang="nl-NL" dirty="0" smtClean="0"/>
            </a:br>
            <a:r>
              <a:rPr lang="nl-NL" dirty="0" smtClean="0"/>
              <a:t>VERSCHILLENDE IDEEËN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5122912" cy="4525963"/>
          </a:xfrm>
        </p:spPr>
        <p:txBody>
          <a:bodyPr>
            <a:normAutofit/>
          </a:bodyPr>
          <a:lstStyle/>
          <a:p>
            <a:r>
              <a:rPr lang="nl-NL" sz="2400" dirty="0" smtClean="0"/>
              <a:t>Flexibiliteit is belangrijk</a:t>
            </a:r>
          </a:p>
          <a:p>
            <a:r>
              <a:rPr lang="nl-NL" sz="2400" dirty="0" smtClean="0"/>
              <a:t>Verander </a:t>
            </a:r>
            <a:r>
              <a:rPr lang="nl-NL" sz="2400" dirty="0"/>
              <a:t>van </a:t>
            </a:r>
            <a:r>
              <a:rPr lang="nl-NL" sz="2400" dirty="0" smtClean="0"/>
              <a:t>denkrichting </a:t>
            </a:r>
          </a:p>
          <a:p>
            <a:r>
              <a:rPr lang="nl-NL" sz="2400" dirty="0" smtClean="0"/>
              <a:t>Zoek </a:t>
            </a:r>
            <a:r>
              <a:rPr lang="nl-NL" sz="2400" dirty="0"/>
              <a:t>naar ideeën binnen verschillende </a:t>
            </a:r>
            <a:r>
              <a:rPr lang="nl-NL" sz="2400" dirty="0" smtClean="0"/>
              <a:t>categorieën </a:t>
            </a:r>
          </a:p>
          <a:p>
            <a:r>
              <a:rPr lang="nl-NL" sz="2400" dirty="0" smtClean="0"/>
              <a:t>Combineer </a:t>
            </a:r>
            <a:r>
              <a:rPr lang="nl-NL" sz="2400" dirty="0"/>
              <a:t>verschillende ideeën om weer tot nieuwe ideeën te </a:t>
            </a:r>
            <a:r>
              <a:rPr lang="nl-NL" sz="2400" dirty="0" smtClean="0"/>
              <a:t>komen </a:t>
            </a:r>
          </a:p>
          <a:p>
            <a:r>
              <a:rPr lang="nl-NL" sz="2400" dirty="0" smtClean="0"/>
              <a:t>Vorm </a:t>
            </a:r>
            <a:r>
              <a:rPr lang="nl-NL" sz="2400" dirty="0"/>
              <a:t>nieuwe ideeën die gebaseerd zijn op eerdere </a:t>
            </a:r>
            <a:r>
              <a:rPr lang="nl-NL" sz="2400" dirty="0" smtClean="0"/>
              <a:t>ideeën en lift mee op ideeën van anderen</a:t>
            </a:r>
            <a:endParaRPr lang="nl-NL" sz="2400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www.talentstimuleren.nl</a:t>
            </a:r>
            <a:endParaRPr lang="nl-NL" dirty="0"/>
          </a:p>
        </p:txBody>
      </p:sp>
      <p:pic>
        <p:nvPicPr>
          <p:cNvPr id="6" name="Afbeelding 5" descr="C:\Users\Minka\Dropbox\10 Plaatjes\3 PresenterMediaPlaatjes\Plaatjes op Thema\Denken\5 light_bulb_color_array_400_cl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80112" y="1844824"/>
            <a:ext cx="2861295" cy="286129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hthoek 6"/>
          <p:cNvSpPr/>
          <p:nvPr/>
        </p:nvSpPr>
        <p:spPr>
          <a:xfrm>
            <a:off x="2047121" y="5354052"/>
            <a:ext cx="50497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sz="2800" b="1" i="1" dirty="0" smtClean="0">
                <a:solidFill>
                  <a:srgbClr val="CC0066"/>
                </a:solidFill>
                <a:latin typeface="Palatino Linotype" panose="02040502050505030304" pitchFamily="18" charset="0"/>
              </a:rPr>
              <a:t>"Flexibel denken kun je leren!"</a:t>
            </a:r>
            <a:endParaRPr lang="nl-NL" sz="2800" b="1" i="1" dirty="0">
              <a:solidFill>
                <a:srgbClr val="CC0066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52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4. Creëer</a:t>
            </a:r>
            <a:br>
              <a:rPr lang="nl-NL" dirty="0" smtClean="0"/>
            </a:br>
            <a:r>
              <a:rPr lang="nl-NL" dirty="0" smtClean="0"/>
              <a:t>GEDETAILLEERDE IDEEËN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4258816" cy="4525963"/>
          </a:xfrm>
        </p:spPr>
        <p:txBody>
          <a:bodyPr>
            <a:normAutofit/>
          </a:bodyPr>
          <a:lstStyle/>
          <a:p>
            <a:endParaRPr lang="nl-NL" sz="2400" dirty="0" smtClean="0"/>
          </a:p>
          <a:p>
            <a:endParaRPr lang="nl-NL" sz="2400" dirty="0"/>
          </a:p>
          <a:p>
            <a:r>
              <a:rPr lang="nl-NL" sz="2400" dirty="0" smtClean="0"/>
              <a:t>Zorg voor verdere </a:t>
            </a:r>
            <a:r>
              <a:rPr lang="nl-NL" sz="2400" dirty="0" err="1" smtClean="0"/>
              <a:t>uitwijding</a:t>
            </a:r>
            <a:r>
              <a:rPr lang="nl-NL" sz="2400" dirty="0" smtClean="0"/>
              <a:t> van een idee</a:t>
            </a:r>
          </a:p>
          <a:p>
            <a:r>
              <a:rPr lang="nl-NL" sz="2400" dirty="0" smtClean="0"/>
              <a:t>Breid ideeën uit </a:t>
            </a:r>
          </a:p>
          <a:p>
            <a:r>
              <a:rPr lang="nl-NL" sz="2400" dirty="0" smtClean="0"/>
              <a:t>Maak ideeën gedetailleerder</a:t>
            </a:r>
            <a:endParaRPr lang="nl-NL" sz="2400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www.talentstimuleren.nl</a:t>
            </a:r>
            <a:endParaRPr lang="nl-NL" dirty="0"/>
          </a:p>
        </p:txBody>
      </p:sp>
      <p:pic>
        <p:nvPicPr>
          <p:cNvPr id="5" name="Afbeelding 4" descr="C:\Users\Minka\Dropbox\10 Plaatjes\3 PresenterMediaPlaatjes\Plaatjes op Thema\Denken\5 lightbulb_puzzle_pc_400_cl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92080" y="1916832"/>
            <a:ext cx="2774168" cy="319672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hthoek 5"/>
          <p:cNvSpPr/>
          <p:nvPr/>
        </p:nvSpPr>
        <p:spPr>
          <a:xfrm>
            <a:off x="1062888" y="5269624"/>
            <a:ext cx="70182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sz="2800" b="1" i="1" dirty="0" smtClean="0">
                <a:solidFill>
                  <a:srgbClr val="CC0066"/>
                </a:solidFill>
                <a:latin typeface="Palatino Linotype" panose="02040502050505030304" pitchFamily="18" charset="0"/>
              </a:rPr>
              <a:t>"Maak je idee concreter en daarmee beter!"</a:t>
            </a:r>
            <a:endParaRPr lang="nl-NL" sz="2800" b="1" i="1" dirty="0">
              <a:solidFill>
                <a:srgbClr val="CC0066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67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www.talentstimuleren.nl</a:t>
            </a:r>
            <a:endParaRPr lang="nl-NL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32749" y="1556792"/>
            <a:ext cx="1343307" cy="208823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hthoek 5"/>
          <p:cNvSpPr/>
          <p:nvPr/>
        </p:nvSpPr>
        <p:spPr>
          <a:xfrm>
            <a:off x="3770254" y="3628141"/>
            <a:ext cx="12682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b="1" dirty="0">
                <a:solidFill>
                  <a:srgbClr val="CC0066"/>
                </a:solidFill>
              </a:rPr>
              <a:t>IDEEËN</a:t>
            </a:r>
          </a:p>
        </p:txBody>
      </p:sp>
      <p:pic>
        <p:nvPicPr>
          <p:cNvPr id="8" name="Afbeelding 7" descr="C:\Users\Minka\Dropbox\10 Plaatjes\3 PresenterMediaPlaatjes\Plaatjes op Thema\Denken\1 conference_idea_400_clr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1284" y="548680"/>
            <a:ext cx="1368152" cy="110397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hthoek 8"/>
          <p:cNvSpPr/>
          <p:nvPr/>
        </p:nvSpPr>
        <p:spPr>
          <a:xfrm>
            <a:off x="2526202" y="1660231"/>
            <a:ext cx="6383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>
                <a:solidFill>
                  <a:srgbClr val="CC0066"/>
                </a:solidFill>
              </a:rPr>
              <a:t>VEEL</a:t>
            </a:r>
            <a:endParaRPr lang="nl-NL" dirty="0">
              <a:solidFill>
                <a:srgbClr val="CC0066"/>
              </a:solidFill>
            </a:endParaRPr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04392" y="548680"/>
            <a:ext cx="1594521" cy="1008922"/>
          </a:xfrm>
          <a:prstGeom prst="rect">
            <a:avLst/>
          </a:prstGeom>
        </p:spPr>
      </p:pic>
      <p:sp>
        <p:nvSpPr>
          <p:cNvPr id="11" name="Rechthoek 10"/>
          <p:cNvSpPr/>
          <p:nvPr/>
        </p:nvSpPr>
        <p:spPr>
          <a:xfrm>
            <a:off x="5311023" y="1660231"/>
            <a:ext cx="17812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>
                <a:solidFill>
                  <a:srgbClr val="CC0066"/>
                </a:solidFill>
              </a:rPr>
              <a:t>ONGEBRUIKELIJK</a:t>
            </a:r>
            <a:endParaRPr lang="nl-NL" dirty="0">
              <a:solidFill>
                <a:srgbClr val="CC0066"/>
              </a:solidFill>
            </a:endParaRPr>
          </a:p>
        </p:txBody>
      </p:sp>
      <p:pic>
        <p:nvPicPr>
          <p:cNvPr id="12" name="Afbeelding 11" descr="C:\Users\Minka\Dropbox\10 Plaatjes\3 PresenterMediaPlaatjes\Plaatjes op Thema\Denken\5 light_bulb_color_array_400_clr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42804" y="3736057"/>
            <a:ext cx="1205111" cy="1205111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Rechthoek 12"/>
          <p:cNvSpPr/>
          <p:nvPr/>
        </p:nvSpPr>
        <p:spPr>
          <a:xfrm>
            <a:off x="2054822" y="4941168"/>
            <a:ext cx="15810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>
                <a:solidFill>
                  <a:srgbClr val="CC0066"/>
                </a:solidFill>
              </a:rPr>
              <a:t>VERSCHILLEND</a:t>
            </a:r>
            <a:endParaRPr lang="nl-NL" dirty="0">
              <a:solidFill>
                <a:srgbClr val="CC0066"/>
              </a:solidFill>
            </a:endParaRPr>
          </a:p>
        </p:txBody>
      </p:sp>
      <p:pic>
        <p:nvPicPr>
          <p:cNvPr id="14" name="Afbeelding 13" descr="C:\Users\Minka\Dropbox\10 Plaatjes\3 PresenterMediaPlaatjes\Plaatjes op Thema\Denken\5 lightbulb_puzzle_pc_400_clr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35427" y="3628140"/>
            <a:ext cx="1276570" cy="1471015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Rechthoek 14"/>
          <p:cNvSpPr/>
          <p:nvPr/>
        </p:nvSpPr>
        <p:spPr>
          <a:xfrm>
            <a:off x="5311023" y="4954816"/>
            <a:ext cx="16702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>
                <a:solidFill>
                  <a:srgbClr val="CC0066"/>
                </a:solidFill>
              </a:rPr>
              <a:t>GEDETAILLEERD</a:t>
            </a:r>
            <a:endParaRPr lang="nl-NL" dirty="0">
              <a:solidFill>
                <a:srgbClr val="CC0066"/>
              </a:solidFill>
            </a:endParaRPr>
          </a:p>
        </p:txBody>
      </p:sp>
      <p:sp>
        <p:nvSpPr>
          <p:cNvPr id="16" name="Toelichting met afgeronde rechthoek 15"/>
          <p:cNvSpPr/>
          <p:nvPr/>
        </p:nvSpPr>
        <p:spPr>
          <a:xfrm>
            <a:off x="107504" y="548680"/>
            <a:ext cx="1803302" cy="1368152"/>
          </a:xfrm>
          <a:prstGeom prst="wedgeRoundRectCallout">
            <a:avLst>
              <a:gd name="adj1" fmla="val -42879"/>
              <a:gd name="adj2" fmla="val -73842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Kom op... MEER! </a:t>
            </a:r>
            <a:br>
              <a:rPr lang="nl-NL" dirty="0" smtClean="0"/>
            </a:br>
            <a:r>
              <a:rPr lang="nl-NL" dirty="0" smtClean="0"/>
              <a:t>We willen </a:t>
            </a:r>
            <a:br>
              <a:rPr lang="nl-NL" dirty="0" smtClean="0"/>
            </a:br>
            <a:r>
              <a:rPr lang="nl-NL" dirty="0" smtClean="0"/>
              <a:t>VEEL ideeën!</a:t>
            </a:r>
            <a:endParaRPr lang="nl-NL" dirty="0"/>
          </a:p>
        </p:txBody>
      </p:sp>
      <p:sp>
        <p:nvSpPr>
          <p:cNvPr id="17" name="Toelichting met afgeronde rechthoek 16"/>
          <p:cNvSpPr/>
          <p:nvPr/>
        </p:nvSpPr>
        <p:spPr>
          <a:xfrm>
            <a:off x="96003" y="3869061"/>
            <a:ext cx="1803302" cy="1368152"/>
          </a:xfrm>
          <a:prstGeom prst="wedgeRoundRectCallout">
            <a:avLst>
              <a:gd name="adj1" fmla="val -41777"/>
              <a:gd name="adj2" fmla="val 76536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Oké... </a:t>
            </a:r>
            <a:br>
              <a:rPr lang="nl-NL" dirty="0" smtClean="0"/>
            </a:br>
            <a:r>
              <a:rPr lang="nl-NL" dirty="0" smtClean="0"/>
              <a:t>Nu een écht ander idee!</a:t>
            </a:r>
            <a:endParaRPr lang="nl-NL" dirty="0"/>
          </a:p>
        </p:txBody>
      </p:sp>
      <p:sp>
        <p:nvSpPr>
          <p:cNvPr id="18" name="Toelichting met afgeronde rechthoek 17"/>
          <p:cNvSpPr/>
          <p:nvPr/>
        </p:nvSpPr>
        <p:spPr>
          <a:xfrm>
            <a:off x="7224046" y="3868352"/>
            <a:ext cx="1803302" cy="1368152"/>
          </a:xfrm>
          <a:prstGeom prst="wedgeRoundRectCallout">
            <a:avLst>
              <a:gd name="adj1" fmla="val 42000"/>
              <a:gd name="adj2" fmla="val 76536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Wat kunnen we nog aan dit idee toevoegen?</a:t>
            </a:r>
            <a:endParaRPr lang="nl-NL" dirty="0"/>
          </a:p>
        </p:txBody>
      </p:sp>
      <p:sp>
        <p:nvSpPr>
          <p:cNvPr id="19" name="Toelichting met afgeronde rechthoek 18"/>
          <p:cNvSpPr/>
          <p:nvPr/>
        </p:nvSpPr>
        <p:spPr>
          <a:xfrm>
            <a:off x="7224046" y="548680"/>
            <a:ext cx="1803302" cy="1368152"/>
          </a:xfrm>
          <a:prstGeom prst="wedgeRoundRectCallout">
            <a:avLst>
              <a:gd name="adj1" fmla="val 46409"/>
              <a:gd name="adj2" fmla="val -74568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Dat kan </a:t>
            </a:r>
            <a:br>
              <a:rPr lang="nl-NL" dirty="0" smtClean="0"/>
            </a:br>
            <a:r>
              <a:rPr lang="nl-NL" dirty="0" smtClean="0"/>
              <a:t>GEKKER!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342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e_01_magenta">
  <a:themeElements>
    <a:clrScheme name="Infopunt">
      <a:dk1>
        <a:srgbClr val="111111"/>
      </a:dk1>
      <a:lt1>
        <a:sysClr val="window" lastClr="FFFFFF"/>
      </a:lt1>
      <a:dk2>
        <a:srgbClr val="8C1B54"/>
      </a:dk2>
      <a:lt2>
        <a:srgbClr val="F2F2F2"/>
      </a:lt2>
      <a:accent1>
        <a:srgbClr val="CC0066"/>
      </a:accent1>
      <a:accent2>
        <a:srgbClr val="BFCD46"/>
      </a:accent2>
      <a:accent3>
        <a:srgbClr val="FFCA29"/>
      </a:accent3>
      <a:accent4>
        <a:srgbClr val="8C1B54"/>
      </a:accent4>
      <a:accent5>
        <a:srgbClr val="22BEC9"/>
      </a:accent5>
      <a:accent6>
        <a:srgbClr val="F8A328"/>
      </a:accent6>
      <a:hlink>
        <a:srgbClr val="CC006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Presentatie_01_magenta</Template>
  <TotalTime>883</TotalTime>
  <Words>185</Words>
  <Application>Microsoft Office PowerPoint</Application>
  <PresentationFormat>Diavoorstelling (4:3)</PresentationFormat>
  <Paragraphs>54</Paragraphs>
  <Slides>7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Calibri</vt:lpstr>
      <vt:lpstr>Palatino Linotype</vt:lpstr>
      <vt:lpstr>Presentatie_01_magenta</vt:lpstr>
      <vt:lpstr>PowerPoint-presentatie</vt:lpstr>
      <vt:lpstr>Creatief denken  4 richtlijnen ter inspiratie</vt:lpstr>
      <vt:lpstr>1. Ga voor  VEEL IDEEËN</vt:lpstr>
      <vt:lpstr>2. Waardeer ook  ONGEBRUIKELIJKE IDEEËN</vt:lpstr>
      <vt:lpstr>3. Ga op zoek naar VERSCHILLENDE IDEEËN</vt:lpstr>
      <vt:lpstr>4. Creëer GEDETAILLEERDE IDEEËN</vt:lpstr>
      <vt:lpstr>PowerPoint-presentatie</vt:lpstr>
    </vt:vector>
  </TitlesOfParts>
  <Company>SLO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Desirée Houkema</dc:creator>
  <cp:lastModifiedBy>Desiree Houkema</cp:lastModifiedBy>
  <cp:revision>75</cp:revision>
  <dcterms:created xsi:type="dcterms:W3CDTF">2013-11-15T10:33:01Z</dcterms:created>
  <dcterms:modified xsi:type="dcterms:W3CDTF">2015-11-03T17:09:32Z</dcterms:modified>
</cp:coreProperties>
</file>